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716347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204736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824677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862895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962351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150953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02/08/1440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210519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02/08/1440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927362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02/08/1440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148772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411865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543686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02/08/1440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3542542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628801"/>
            <a:ext cx="7772400" cy="1971650"/>
          </a:xfrm>
        </p:spPr>
        <p:txBody>
          <a:bodyPr>
            <a:normAutofit fontScale="90000"/>
          </a:bodyPr>
          <a:lstStyle/>
          <a:p>
            <a:r>
              <a:rPr lang="ar-IQ" b="1" dirty="0"/>
              <a:t>كلية الادارة والاقتصاد </a:t>
            </a:r>
            <a:r>
              <a:rPr lang="en-US" dirty="0"/>
              <a:t/>
            </a:r>
            <a:br>
              <a:rPr lang="en-US" dirty="0"/>
            </a:br>
            <a:r>
              <a:rPr lang="ar-IQ" b="1" dirty="0"/>
              <a:t>جامعة ديالى </a:t>
            </a:r>
            <a:r>
              <a:rPr lang="en-US" dirty="0"/>
              <a:t/>
            </a:r>
            <a:br>
              <a:rPr lang="en-US" dirty="0"/>
            </a:br>
            <a:r>
              <a:rPr lang="ar-IQ" b="1" dirty="0"/>
              <a:t>المادة :- مبادى المحاسبة                              المرحلة الاولى </a:t>
            </a:r>
            <a:r>
              <a:rPr lang="ar-IQ" b="1" dirty="0" smtClean="0"/>
              <a:t>لقسم الاحصاء </a:t>
            </a:r>
            <a:endParaRPr lang="ar-IQ" dirty="0"/>
          </a:p>
        </p:txBody>
      </p:sp>
      <p:sp>
        <p:nvSpPr>
          <p:cNvPr id="3" name="عنوان فرعي 2"/>
          <p:cNvSpPr>
            <a:spLocks noGrp="1"/>
          </p:cNvSpPr>
          <p:nvPr>
            <p:ph type="subTitle" idx="1"/>
          </p:nvPr>
        </p:nvSpPr>
        <p:spPr/>
        <p:txBody>
          <a:bodyPr>
            <a:normAutofit/>
          </a:bodyPr>
          <a:lstStyle/>
          <a:p>
            <a:r>
              <a:rPr lang="ar-IQ" sz="4400" b="1" dirty="0" smtClean="0">
                <a:solidFill>
                  <a:schemeClr val="tx1"/>
                </a:solidFill>
              </a:rPr>
              <a:t>المدرس /  سناء ستار احمد</a:t>
            </a:r>
          </a:p>
        </p:txBody>
      </p:sp>
    </p:spTree>
    <p:extLst>
      <p:ext uri="{BB962C8B-B14F-4D97-AF65-F5344CB8AC3E}">
        <p14:creationId xmlns:p14="http://schemas.microsoft.com/office/powerpoint/2010/main" val="36619420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55576" y="1196752"/>
            <a:ext cx="8229600" cy="1143000"/>
          </a:xfrm>
        </p:spPr>
        <p:txBody>
          <a:bodyPr>
            <a:normAutofit fontScale="90000"/>
          </a:bodyPr>
          <a:lstStyle/>
          <a:p>
            <a:r>
              <a:rPr lang="ar-IQ" sz="3600" b="1" dirty="0"/>
              <a:t>المحاضرة </a:t>
            </a:r>
            <a:r>
              <a:rPr lang="ar-IQ" sz="3600" b="1" dirty="0" smtClean="0"/>
              <a:t>الخامسة</a:t>
            </a:r>
            <a:r>
              <a:rPr lang="ar-IQ" sz="3200" b="1" dirty="0" smtClean="0"/>
              <a:t> </a:t>
            </a:r>
            <a:br>
              <a:rPr lang="ar-IQ" sz="3200" b="1" dirty="0" smtClean="0"/>
            </a:br>
            <a:r>
              <a:rPr lang="ar-IQ" sz="3200" b="1" dirty="0" smtClean="0"/>
              <a:t>العمليات </a:t>
            </a:r>
            <a:r>
              <a:rPr lang="ar-IQ" sz="3200" b="1" dirty="0"/>
              <a:t>التمويلية    </a:t>
            </a:r>
            <a:r>
              <a:rPr lang="en-US" sz="3200" dirty="0"/>
              <a:t/>
            </a:r>
            <a:br>
              <a:rPr lang="en-US" sz="3200" dirty="0"/>
            </a:br>
            <a:r>
              <a:rPr lang="ar-IQ" sz="3600" b="1" dirty="0" smtClean="0"/>
              <a:t> </a:t>
            </a:r>
            <a:r>
              <a:rPr lang="ar-IQ" sz="3600" b="1" dirty="0" smtClean="0"/>
              <a:t/>
            </a:r>
            <a:br>
              <a:rPr lang="ar-IQ" sz="3600" b="1" dirty="0" smtClean="0"/>
            </a:br>
            <a:r>
              <a:rPr lang="ar-IQ" sz="3600" b="1" dirty="0" smtClean="0"/>
              <a:t>  </a:t>
            </a:r>
            <a:endParaRPr lang="ar-IQ" dirty="0"/>
          </a:p>
        </p:txBody>
      </p:sp>
      <p:sp>
        <p:nvSpPr>
          <p:cNvPr id="4" name="عنصر نائب للمحتوى 3"/>
          <p:cNvSpPr>
            <a:spLocks noGrp="1"/>
          </p:cNvSpPr>
          <p:nvPr>
            <p:ph idx="1"/>
          </p:nvPr>
        </p:nvSpPr>
        <p:spPr>
          <a:xfrm>
            <a:off x="457200" y="2132856"/>
            <a:ext cx="8229600" cy="3993307"/>
          </a:xfrm>
        </p:spPr>
        <p:txBody>
          <a:bodyPr>
            <a:normAutofit fontScale="85000" lnSpcReduction="20000"/>
          </a:bodyPr>
          <a:lstStyle/>
          <a:p>
            <a:pPr marL="228600">
              <a:lnSpc>
                <a:spcPct val="115000"/>
              </a:lnSpc>
              <a:spcAft>
                <a:spcPts val="1000"/>
              </a:spcAft>
            </a:pPr>
            <a:r>
              <a:rPr lang="ar-IQ" b="1" dirty="0">
                <a:ea typeface="Calibri"/>
              </a:rPr>
              <a:t>عندما تمارس المنشأة عملها لابد من توفر اموال كافية للصرف على أوجه النشاطات الاقتصادية المختلفة وقد تنشأ الحاجة الى الاموال بعد فترة زمنية من بدء العمل بسبب التوسع في السوق وتحسن فرص الاستثمار مما يدفع المنشأة الى البحث عن مصادر تمويلية لتغذية هذه التوسعات . </a:t>
            </a:r>
            <a:endParaRPr lang="en-US" dirty="0">
              <a:ea typeface="Calibri"/>
              <a:cs typeface="Arial"/>
            </a:endParaRPr>
          </a:p>
          <a:p>
            <a:pPr marL="228600">
              <a:lnSpc>
                <a:spcPct val="115000"/>
              </a:lnSpc>
              <a:spcAft>
                <a:spcPts val="1000"/>
              </a:spcAft>
            </a:pPr>
            <a:r>
              <a:rPr lang="ar-IQ" b="1" dirty="0">
                <a:ea typeface="Calibri"/>
              </a:rPr>
              <a:t>ويمكن تقسيم العمليات التمويلية الى مجموعين رئيسيتين :-</a:t>
            </a:r>
            <a:endParaRPr lang="en-US" dirty="0">
              <a:ea typeface="Calibri"/>
              <a:cs typeface="Arial"/>
            </a:endParaRPr>
          </a:p>
          <a:p>
            <a:pPr lvl="0">
              <a:lnSpc>
                <a:spcPct val="115000"/>
              </a:lnSpc>
              <a:buFont typeface="+mj-lt"/>
              <a:buAutoNum type="arabicPeriod"/>
            </a:pPr>
            <a:r>
              <a:rPr lang="ar-IQ" b="1" dirty="0">
                <a:ea typeface="Calibri"/>
              </a:rPr>
              <a:t>راس المال </a:t>
            </a:r>
            <a:endParaRPr lang="en-US" dirty="0">
              <a:ea typeface="Calibri"/>
              <a:cs typeface="Arial"/>
            </a:endParaRPr>
          </a:p>
          <a:p>
            <a:pPr lvl="0">
              <a:lnSpc>
                <a:spcPct val="115000"/>
              </a:lnSpc>
              <a:spcAft>
                <a:spcPts val="1000"/>
              </a:spcAft>
              <a:buFont typeface="+mj-lt"/>
              <a:buAutoNum type="arabicPeriod"/>
            </a:pPr>
            <a:r>
              <a:rPr lang="ar-IQ" b="1" dirty="0">
                <a:ea typeface="Calibri"/>
              </a:rPr>
              <a:t>القروض</a:t>
            </a:r>
            <a:endParaRPr lang="en-US" dirty="0">
              <a:ea typeface="Calibri"/>
              <a:cs typeface="Arial"/>
            </a:endParaRPr>
          </a:p>
          <a:p>
            <a:endParaRPr lang="ar-IQ" dirty="0"/>
          </a:p>
        </p:txBody>
      </p:sp>
    </p:spTree>
    <p:extLst>
      <p:ext uri="{BB962C8B-B14F-4D97-AF65-F5344CB8AC3E}">
        <p14:creationId xmlns:p14="http://schemas.microsoft.com/office/powerpoint/2010/main" val="31584997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620688"/>
            <a:ext cx="8229600" cy="5472608"/>
          </a:xfrm>
        </p:spPr>
        <p:txBody>
          <a:bodyPr>
            <a:normAutofit fontScale="62500" lnSpcReduction="20000"/>
          </a:bodyPr>
          <a:lstStyle/>
          <a:p>
            <a:pPr marL="228600">
              <a:lnSpc>
                <a:spcPct val="115000"/>
              </a:lnSpc>
              <a:spcAft>
                <a:spcPts val="1000"/>
              </a:spcAft>
            </a:pPr>
            <a:r>
              <a:rPr lang="ar-IQ" sz="2800" b="1" dirty="0"/>
              <a:t> </a:t>
            </a:r>
            <a:r>
              <a:rPr lang="ar-IQ" sz="2800" b="1" dirty="0">
                <a:ea typeface="Calibri"/>
              </a:rPr>
              <a:t>اولا" :- راس المال :- وهو مقدار ما يقدمه صاحب المشروع من اموال نقدية وغير نقدية ومجموعة من الالتزامات عند مزاولة النشاط الاقتصادي ويأخذ اشكالا" مختلفة يمكن حصرها بالاتي :- </a:t>
            </a:r>
            <a:endParaRPr lang="en-US" sz="2800" dirty="0">
              <a:ea typeface="Calibri"/>
              <a:cs typeface="Arial"/>
            </a:endParaRPr>
          </a:p>
          <a:p>
            <a:pPr marL="228600">
              <a:lnSpc>
                <a:spcPct val="115000"/>
              </a:lnSpc>
              <a:spcAft>
                <a:spcPts val="1000"/>
              </a:spcAft>
            </a:pPr>
            <a:r>
              <a:rPr lang="ar-IQ" sz="2800" b="1" dirty="0">
                <a:ea typeface="Calibri"/>
              </a:rPr>
              <a:t>ا- النقد :- قد يقدم صاحب المشروع راس المال على شكل نقود ويتم ايداعه في حساب الصندوق او المصرف , ويكون القيد المحاسبي </a:t>
            </a:r>
            <a:endParaRPr lang="en-US" sz="2800" dirty="0">
              <a:ea typeface="Calibri"/>
              <a:cs typeface="Arial"/>
            </a:endParaRPr>
          </a:p>
          <a:p>
            <a:pPr marL="228600">
              <a:lnSpc>
                <a:spcPct val="115000"/>
              </a:lnSpc>
              <a:spcAft>
                <a:spcPts val="1000"/>
              </a:spcAft>
            </a:pPr>
            <a:r>
              <a:rPr lang="ar-IQ" sz="2800" b="1" dirty="0">
                <a:ea typeface="Calibri"/>
              </a:rPr>
              <a:t>       من ح/ الصندوق او المصرف </a:t>
            </a:r>
            <a:endParaRPr lang="en-US" sz="2800" dirty="0">
              <a:ea typeface="Calibri"/>
              <a:cs typeface="Arial"/>
            </a:endParaRPr>
          </a:p>
          <a:p>
            <a:pPr marL="228600">
              <a:lnSpc>
                <a:spcPct val="115000"/>
              </a:lnSpc>
              <a:spcAft>
                <a:spcPts val="1000"/>
              </a:spcAft>
            </a:pPr>
            <a:r>
              <a:rPr lang="ar-IQ" sz="2800" b="1" dirty="0">
                <a:ea typeface="Calibri"/>
              </a:rPr>
              <a:t>            الى ح/ راس المال </a:t>
            </a:r>
            <a:endParaRPr lang="en-US" sz="2800" dirty="0">
              <a:ea typeface="Calibri"/>
              <a:cs typeface="Arial"/>
            </a:endParaRPr>
          </a:p>
          <a:p>
            <a:pPr marL="228600">
              <a:lnSpc>
                <a:spcPct val="115000"/>
              </a:lnSpc>
              <a:spcAft>
                <a:spcPts val="1000"/>
              </a:spcAft>
            </a:pPr>
            <a:r>
              <a:rPr lang="ar-IQ" sz="2800" b="1" dirty="0">
                <a:ea typeface="Calibri"/>
              </a:rPr>
              <a:t>وقد يكون صاحب المشروع قد اودع جزء من النقد في الصندوق وجزء اخر في المصرف , يكون القيد المحاسبي </a:t>
            </a:r>
            <a:endParaRPr lang="en-US" sz="2800" dirty="0">
              <a:ea typeface="Calibri"/>
              <a:cs typeface="Arial"/>
            </a:endParaRPr>
          </a:p>
          <a:p>
            <a:pPr marL="228600">
              <a:lnSpc>
                <a:spcPct val="115000"/>
              </a:lnSpc>
              <a:spcAft>
                <a:spcPts val="1000"/>
              </a:spcAft>
            </a:pPr>
            <a:r>
              <a:rPr lang="ar-IQ" sz="2800" b="1" dirty="0">
                <a:ea typeface="Calibri"/>
              </a:rPr>
              <a:t>         من مذكورين </a:t>
            </a:r>
            <a:endParaRPr lang="en-US" sz="2800" dirty="0">
              <a:ea typeface="Calibri"/>
              <a:cs typeface="Arial"/>
            </a:endParaRPr>
          </a:p>
          <a:p>
            <a:pPr marL="228600">
              <a:lnSpc>
                <a:spcPct val="115000"/>
              </a:lnSpc>
              <a:spcAft>
                <a:spcPts val="1000"/>
              </a:spcAft>
            </a:pPr>
            <a:r>
              <a:rPr lang="ar-IQ" sz="2800" b="1" dirty="0">
                <a:ea typeface="Calibri"/>
              </a:rPr>
              <a:t>           ح/ الصندوق </a:t>
            </a:r>
            <a:endParaRPr lang="en-US" sz="2800" dirty="0">
              <a:ea typeface="Calibri"/>
              <a:cs typeface="Arial"/>
            </a:endParaRPr>
          </a:p>
          <a:p>
            <a:pPr marL="228600">
              <a:lnSpc>
                <a:spcPct val="115000"/>
              </a:lnSpc>
              <a:spcAft>
                <a:spcPts val="1000"/>
              </a:spcAft>
            </a:pPr>
            <a:r>
              <a:rPr lang="ar-IQ" sz="2800" b="1" dirty="0">
                <a:ea typeface="Calibri"/>
              </a:rPr>
              <a:t>           ح/ المصرف </a:t>
            </a:r>
            <a:endParaRPr lang="en-US" sz="2800" dirty="0">
              <a:ea typeface="Calibri"/>
              <a:cs typeface="Arial"/>
            </a:endParaRPr>
          </a:p>
          <a:p>
            <a:pPr marL="228600">
              <a:lnSpc>
                <a:spcPct val="115000"/>
              </a:lnSpc>
              <a:spcAft>
                <a:spcPts val="1000"/>
              </a:spcAft>
            </a:pPr>
            <a:r>
              <a:rPr lang="ar-IQ" sz="2800" b="1" dirty="0">
                <a:ea typeface="Calibri"/>
              </a:rPr>
              <a:t>                 الى ح/ راس المال </a:t>
            </a:r>
            <a:endParaRPr lang="en-US" sz="2800" dirty="0">
              <a:ea typeface="Calibri"/>
              <a:cs typeface="Arial"/>
            </a:endParaRPr>
          </a:p>
          <a:p>
            <a:endParaRPr lang="en-US" sz="2800" dirty="0" smtClean="0">
              <a:effectLst/>
            </a:endParaRPr>
          </a:p>
        </p:txBody>
      </p:sp>
    </p:spTree>
    <p:extLst>
      <p:ext uri="{BB962C8B-B14F-4D97-AF65-F5344CB8AC3E}">
        <p14:creationId xmlns:p14="http://schemas.microsoft.com/office/powerpoint/2010/main" val="772084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764704"/>
            <a:ext cx="8229600" cy="5688632"/>
          </a:xfrm>
        </p:spPr>
        <p:txBody>
          <a:bodyPr>
            <a:normAutofit fontScale="77500" lnSpcReduction="20000"/>
          </a:bodyPr>
          <a:lstStyle/>
          <a:p>
            <a:endParaRPr lang="en-US" dirty="0"/>
          </a:p>
          <a:p>
            <a:pPr marL="228600">
              <a:lnSpc>
                <a:spcPct val="115000"/>
              </a:lnSpc>
              <a:spcAft>
                <a:spcPts val="1000"/>
              </a:spcAft>
            </a:pPr>
            <a:r>
              <a:rPr lang="ar-IQ" b="1" dirty="0">
                <a:ea typeface="Calibri"/>
              </a:rPr>
              <a:t>ب- موجودات مختلفة :- قد يبدا صاحب المشروع براس مال يتكون من مجموعة من الموجودات بضمنها النقد , ويكون القيد المحاسبي كالاتي :-</a:t>
            </a:r>
            <a:endParaRPr lang="en-US" dirty="0">
              <a:ea typeface="Calibri"/>
              <a:cs typeface="Arial"/>
            </a:endParaRPr>
          </a:p>
          <a:p>
            <a:pPr marL="228600">
              <a:lnSpc>
                <a:spcPct val="115000"/>
              </a:lnSpc>
              <a:spcAft>
                <a:spcPts val="1000"/>
              </a:spcAft>
            </a:pPr>
            <a:r>
              <a:rPr lang="ar-IQ" b="1" dirty="0">
                <a:ea typeface="Calibri"/>
              </a:rPr>
              <a:t>           من مذكورين </a:t>
            </a:r>
            <a:endParaRPr lang="en-US" dirty="0">
              <a:ea typeface="Calibri"/>
              <a:cs typeface="Arial"/>
            </a:endParaRPr>
          </a:p>
          <a:p>
            <a:pPr marL="228600">
              <a:lnSpc>
                <a:spcPct val="115000"/>
              </a:lnSpc>
              <a:spcAft>
                <a:spcPts val="1000"/>
              </a:spcAft>
            </a:pPr>
            <a:r>
              <a:rPr lang="ar-IQ" b="1" dirty="0">
                <a:ea typeface="Calibri"/>
              </a:rPr>
              <a:t>          ح/ الصندوق </a:t>
            </a:r>
            <a:endParaRPr lang="en-US" dirty="0">
              <a:ea typeface="Calibri"/>
              <a:cs typeface="Arial"/>
            </a:endParaRPr>
          </a:p>
          <a:p>
            <a:pPr marL="228600">
              <a:lnSpc>
                <a:spcPct val="115000"/>
              </a:lnSpc>
              <a:spcAft>
                <a:spcPts val="1000"/>
              </a:spcAft>
            </a:pPr>
            <a:r>
              <a:rPr lang="ar-IQ" b="1" dirty="0">
                <a:ea typeface="Calibri"/>
              </a:rPr>
              <a:t>         ح/ المصرف </a:t>
            </a:r>
            <a:endParaRPr lang="en-US" dirty="0">
              <a:ea typeface="Calibri"/>
              <a:cs typeface="Arial"/>
            </a:endParaRPr>
          </a:p>
          <a:p>
            <a:pPr marL="228600">
              <a:lnSpc>
                <a:spcPct val="115000"/>
              </a:lnSpc>
              <a:spcAft>
                <a:spcPts val="1000"/>
              </a:spcAft>
            </a:pPr>
            <a:r>
              <a:rPr lang="ar-IQ" b="1" dirty="0">
                <a:ea typeface="Calibri"/>
              </a:rPr>
              <a:t>         ح/ المدينون </a:t>
            </a:r>
            <a:endParaRPr lang="en-US" dirty="0">
              <a:ea typeface="Calibri"/>
              <a:cs typeface="Arial"/>
            </a:endParaRPr>
          </a:p>
          <a:p>
            <a:pPr marL="228600">
              <a:lnSpc>
                <a:spcPct val="115000"/>
              </a:lnSpc>
              <a:spcAft>
                <a:spcPts val="1000"/>
              </a:spcAft>
            </a:pPr>
            <a:r>
              <a:rPr lang="ar-IQ" b="1" dirty="0">
                <a:ea typeface="Calibri"/>
              </a:rPr>
              <a:t>        ح/ البضاعة </a:t>
            </a:r>
            <a:endParaRPr lang="en-US" dirty="0">
              <a:ea typeface="Calibri"/>
              <a:cs typeface="Arial"/>
            </a:endParaRPr>
          </a:p>
          <a:p>
            <a:pPr marL="228600">
              <a:lnSpc>
                <a:spcPct val="115000"/>
              </a:lnSpc>
              <a:spcAft>
                <a:spcPts val="1000"/>
              </a:spcAft>
            </a:pPr>
            <a:r>
              <a:rPr lang="ar-IQ" b="1" dirty="0">
                <a:ea typeface="Calibri"/>
              </a:rPr>
              <a:t>        ح/ الاثاث </a:t>
            </a:r>
            <a:endParaRPr lang="en-US" dirty="0">
              <a:ea typeface="Calibri"/>
              <a:cs typeface="Arial"/>
            </a:endParaRPr>
          </a:p>
          <a:p>
            <a:pPr marL="228600">
              <a:lnSpc>
                <a:spcPct val="115000"/>
              </a:lnSpc>
              <a:spcAft>
                <a:spcPts val="1000"/>
              </a:spcAft>
            </a:pPr>
            <a:r>
              <a:rPr lang="ar-IQ" b="1" dirty="0">
                <a:ea typeface="Calibri"/>
              </a:rPr>
              <a:t>              الى ح/ راس المال </a:t>
            </a:r>
            <a:endParaRPr lang="en-US" dirty="0">
              <a:ea typeface="Calibri"/>
              <a:cs typeface="Arial"/>
            </a:endParaRPr>
          </a:p>
          <a:p>
            <a:pPr marL="0" indent="0">
              <a:buNone/>
            </a:pPr>
            <a:endParaRPr lang="en-US" dirty="0"/>
          </a:p>
        </p:txBody>
      </p:sp>
    </p:spTree>
    <p:extLst>
      <p:ext uri="{BB962C8B-B14F-4D97-AF65-F5344CB8AC3E}">
        <p14:creationId xmlns:p14="http://schemas.microsoft.com/office/powerpoint/2010/main" val="3946305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620688"/>
            <a:ext cx="8229600" cy="5328592"/>
          </a:xfrm>
        </p:spPr>
        <p:txBody>
          <a:bodyPr>
            <a:normAutofit fontScale="77500" lnSpcReduction="20000"/>
          </a:bodyPr>
          <a:lstStyle/>
          <a:p>
            <a:pPr marL="228600">
              <a:lnSpc>
                <a:spcPct val="115000"/>
              </a:lnSpc>
              <a:spcAft>
                <a:spcPts val="1000"/>
              </a:spcAft>
            </a:pPr>
            <a:r>
              <a:rPr lang="ar-IQ" b="1" dirty="0">
                <a:ea typeface="Calibri"/>
              </a:rPr>
              <a:t>ج – موجودات ومطلوبات :- قد يبدأ العمل في المشروع بمجموعة من الموجودات والمطلوبات وان الفرق بينهما هو راس المال حسب المعادلة المحاسبية :- الموجودات     -       المطلوبات        =    راس المال </a:t>
            </a:r>
            <a:endParaRPr lang="en-US" dirty="0">
              <a:ea typeface="Calibri"/>
              <a:cs typeface="Arial"/>
            </a:endParaRPr>
          </a:p>
          <a:p>
            <a:pPr marL="228600">
              <a:lnSpc>
                <a:spcPct val="115000"/>
              </a:lnSpc>
              <a:spcAft>
                <a:spcPts val="1000"/>
              </a:spcAft>
            </a:pPr>
            <a:r>
              <a:rPr lang="ar-IQ" b="1" dirty="0">
                <a:ea typeface="Calibri"/>
              </a:rPr>
              <a:t>          من مذكورين </a:t>
            </a:r>
            <a:endParaRPr lang="en-US" dirty="0">
              <a:ea typeface="Calibri"/>
              <a:cs typeface="Arial"/>
            </a:endParaRPr>
          </a:p>
          <a:p>
            <a:pPr marL="228600">
              <a:lnSpc>
                <a:spcPct val="115000"/>
              </a:lnSpc>
              <a:spcAft>
                <a:spcPts val="1000"/>
              </a:spcAft>
            </a:pPr>
            <a:r>
              <a:rPr lang="ar-IQ" b="1" dirty="0">
                <a:ea typeface="Calibri"/>
              </a:rPr>
              <a:t>         ح/ الصندوق </a:t>
            </a:r>
            <a:endParaRPr lang="en-US" dirty="0">
              <a:ea typeface="Calibri"/>
              <a:cs typeface="Arial"/>
            </a:endParaRPr>
          </a:p>
          <a:p>
            <a:pPr marL="228600">
              <a:lnSpc>
                <a:spcPct val="115000"/>
              </a:lnSpc>
              <a:spcAft>
                <a:spcPts val="1000"/>
              </a:spcAft>
            </a:pPr>
            <a:r>
              <a:rPr lang="ar-IQ" b="1" dirty="0">
                <a:ea typeface="Calibri"/>
              </a:rPr>
              <a:t>          ح / البضاعة </a:t>
            </a:r>
            <a:endParaRPr lang="en-US" dirty="0">
              <a:ea typeface="Calibri"/>
              <a:cs typeface="Arial"/>
            </a:endParaRPr>
          </a:p>
          <a:p>
            <a:pPr marL="228600">
              <a:lnSpc>
                <a:spcPct val="115000"/>
              </a:lnSpc>
              <a:spcAft>
                <a:spcPts val="1000"/>
              </a:spcAft>
            </a:pPr>
            <a:r>
              <a:rPr lang="ar-IQ" b="1" dirty="0">
                <a:ea typeface="Calibri"/>
              </a:rPr>
              <a:t>          ح/  الاثاث </a:t>
            </a:r>
            <a:endParaRPr lang="en-US" dirty="0">
              <a:ea typeface="Calibri"/>
              <a:cs typeface="Arial"/>
            </a:endParaRPr>
          </a:p>
          <a:p>
            <a:pPr marL="228600">
              <a:lnSpc>
                <a:spcPct val="115000"/>
              </a:lnSpc>
              <a:spcAft>
                <a:spcPts val="1000"/>
              </a:spcAft>
            </a:pPr>
            <a:r>
              <a:rPr lang="ar-IQ" b="1" dirty="0">
                <a:ea typeface="Calibri"/>
              </a:rPr>
              <a:t>              الى مذكورين </a:t>
            </a:r>
            <a:endParaRPr lang="en-US" dirty="0">
              <a:ea typeface="Calibri"/>
              <a:cs typeface="Arial"/>
            </a:endParaRPr>
          </a:p>
          <a:p>
            <a:pPr marL="228600">
              <a:lnSpc>
                <a:spcPct val="115000"/>
              </a:lnSpc>
              <a:spcAft>
                <a:spcPts val="1000"/>
              </a:spcAft>
            </a:pPr>
            <a:r>
              <a:rPr lang="ar-IQ" b="1" dirty="0">
                <a:ea typeface="Calibri"/>
              </a:rPr>
              <a:t>               ح/  دائنون</a:t>
            </a:r>
            <a:endParaRPr lang="en-US" dirty="0">
              <a:ea typeface="Calibri"/>
              <a:cs typeface="Arial"/>
            </a:endParaRPr>
          </a:p>
          <a:p>
            <a:pPr marL="228600">
              <a:lnSpc>
                <a:spcPct val="115000"/>
              </a:lnSpc>
              <a:spcAft>
                <a:spcPts val="1000"/>
              </a:spcAft>
            </a:pPr>
            <a:r>
              <a:rPr lang="ar-IQ" b="1" dirty="0">
                <a:ea typeface="Calibri"/>
              </a:rPr>
              <a:t>               ح/ راس المال </a:t>
            </a:r>
            <a:endParaRPr lang="en-US" dirty="0">
              <a:ea typeface="Calibri"/>
              <a:cs typeface="Arial"/>
            </a:endParaRPr>
          </a:p>
          <a:p>
            <a:pPr marL="0" indent="0">
              <a:buNone/>
            </a:pPr>
            <a:endParaRPr lang="ar-IQ" dirty="0"/>
          </a:p>
        </p:txBody>
      </p:sp>
    </p:spTree>
    <p:extLst>
      <p:ext uri="{BB962C8B-B14F-4D97-AF65-F5344CB8AC3E}">
        <p14:creationId xmlns:p14="http://schemas.microsoft.com/office/powerpoint/2010/main" val="1204872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11560" y="908720"/>
            <a:ext cx="8229600" cy="5184576"/>
          </a:xfrm>
        </p:spPr>
        <p:txBody>
          <a:bodyPr>
            <a:normAutofit fontScale="85000" lnSpcReduction="10000"/>
          </a:bodyPr>
          <a:lstStyle/>
          <a:p>
            <a:pPr>
              <a:lnSpc>
                <a:spcPct val="115000"/>
              </a:lnSpc>
              <a:spcAft>
                <a:spcPts val="1000"/>
              </a:spcAft>
            </a:pPr>
            <a:r>
              <a:rPr lang="ar-IQ" b="1" dirty="0">
                <a:ea typeface="Calibri"/>
              </a:rPr>
              <a:t>وفي حالة تخفيض راس المال بسبب وجود خسارة او بسبب وجود اموال عاطلة وغير مستثمرة فان القيد المحاسبي يكون:-</a:t>
            </a:r>
            <a:endParaRPr lang="en-US" dirty="0">
              <a:ea typeface="Calibri"/>
              <a:cs typeface="Arial"/>
            </a:endParaRPr>
          </a:p>
          <a:p>
            <a:pPr>
              <a:lnSpc>
                <a:spcPct val="115000"/>
              </a:lnSpc>
              <a:spcAft>
                <a:spcPts val="1000"/>
              </a:spcAft>
            </a:pPr>
            <a:r>
              <a:rPr lang="ar-IQ" b="1" dirty="0">
                <a:ea typeface="Calibri"/>
              </a:rPr>
              <a:t>                    من ح/ راس المال </a:t>
            </a:r>
            <a:endParaRPr lang="en-US" dirty="0">
              <a:ea typeface="Calibri"/>
              <a:cs typeface="Arial"/>
            </a:endParaRPr>
          </a:p>
          <a:p>
            <a:pPr>
              <a:lnSpc>
                <a:spcPct val="115000"/>
              </a:lnSpc>
              <a:spcAft>
                <a:spcPts val="1000"/>
              </a:spcAft>
            </a:pPr>
            <a:r>
              <a:rPr lang="ar-IQ" b="1" dirty="0">
                <a:ea typeface="Calibri"/>
              </a:rPr>
              <a:t>                               الى ح/ الصندوق </a:t>
            </a:r>
            <a:endParaRPr lang="en-US" dirty="0">
              <a:ea typeface="Calibri"/>
              <a:cs typeface="Arial"/>
            </a:endParaRPr>
          </a:p>
          <a:p>
            <a:pPr>
              <a:lnSpc>
                <a:spcPct val="115000"/>
              </a:lnSpc>
              <a:spcAft>
                <a:spcPts val="1000"/>
              </a:spcAft>
            </a:pPr>
            <a:r>
              <a:rPr lang="ar-IQ" b="1" dirty="0">
                <a:ea typeface="Calibri"/>
              </a:rPr>
              <a:t>اما اذا سحب صاحب المشروع من الموجودات لحسابه الشخصي فان القيد المحاسبي يكون كالاتي :-</a:t>
            </a:r>
            <a:endParaRPr lang="en-US" dirty="0">
              <a:ea typeface="Calibri"/>
              <a:cs typeface="Arial"/>
            </a:endParaRPr>
          </a:p>
          <a:p>
            <a:pPr>
              <a:lnSpc>
                <a:spcPct val="115000"/>
              </a:lnSpc>
              <a:spcAft>
                <a:spcPts val="1000"/>
              </a:spcAft>
            </a:pPr>
            <a:r>
              <a:rPr lang="ar-IQ" b="1" dirty="0">
                <a:ea typeface="Calibri"/>
              </a:rPr>
              <a:t>                        من ح/ المسحوبات الشخصية </a:t>
            </a:r>
            <a:endParaRPr lang="en-US" dirty="0">
              <a:ea typeface="Calibri"/>
              <a:cs typeface="Arial"/>
            </a:endParaRPr>
          </a:p>
          <a:p>
            <a:pPr>
              <a:lnSpc>
                <a:spcPct val="115000"/>
              </a:lnSpc>
              <a:spcAft>
                <a:spcPts val="1000"/>
              </a:spcAft>
            </a:pPr>
            <a:r>
              <a:rPr lang="ar-IQ" b="1" dirty="0">
                <a:ea typeface="Calibri"/>
              </a:rPr>
              <a:t>                              الى ح/ الصندوق  او بضاعة   او اثاث </a:t>
            </a:r>
            <a:r>
              <a:rPr lang="ar-IQ" b="1" dirty="0" smtClean="0">
                <a:ea typeface="Calibri"/>
              </a:rPr>
              <a:t>                 حسب </a:t>
            </a:r>
            <a:r>
              <a:rPr lang="ar-IQ" b="1" dirty="0">
                <a:ea typeface="Calibri"/>
              </a:rPr>
              <a:t>الموجود الذي تم سحبه </a:t>
            </a:r>
            <a:endParaRPr lang="en-US" dirty="0">
              <a:ea typeface="Calibri"/>
              <a:cs typeface="Arial"/>
            </a:endParaRPr>
          </a:p>
          <a:p>
            <a:pPr marL="0" indent="0">
              <a:buNone/>
            </a:pPr>
            <a:endParaRPr lang="ar-IQ" dirty="0"/>
          </a:p>
        </p:txBody>
      </p:sp>
    </p:spTree>
    <p:extLst>
      <p:ext uri="{BB962C8B-B14F-4D97-AF65-F5344CB8AC3E}">
        <p14:creationId xmlns:p14="http://schemas.microsoft.com/office/powerpoint/2010/main" val="3026198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548680"/>
            <a:ext cx="8229600" cy="940966"/>
          </a:xfrm>
        </p:spPr>
        <p:txBody>
          <a:bodyPr>
            <a:normAutofit fontScale="90000"/>
          </a:bodyPr>
          <a:lstStyle/>
          <a:p>
            <a:pPr lvl="0"/>
            <a:r>
              <a:rPr lang="en-US" dirty="0" smtClean="0"/>
              <a:t/>
            </a:r>
            <a:br>
              <a:rPr lang="en-US" dirty="0" smtClean="0"/>
            </a:br>
            <a:r>
              <a:rPr lang="ar-IQ" b="1" dirty="0">
                <a:ea typeface="Calibri"/>
              </a:rPr>
              <a:t>ثانيا":- </a:t>
            </a:r>
            <a:r>
              <a:rPr lang="ar-IQ" b="1" dirty="0" smtClean="0">
                <a:ea typeface="Calibri"/>
              </a:rPr>
              <a:t>القروض</a:t>
            </a:r>
            <a:br>
              <a:rPr lang="ar-IQ" b="1" dirty="0" smtClean="0">
                <a:ea typeface="Calibri"/>
              </a:rPr>
            </a:br>
            <a:endParaRPr lang="ar-IQ" dirty="0"/>
          </a:p>
        </p:txBody>
      </p:sp>
      <p:sp>
        <p:nvSpPr>
          <p:cNvPr id="3" name="عنصر نائب للمحتوى 2"/>
          <p:cNvSpPr>
            <a:spLocks noGrp="1"/>
          </p:cNvSpPr>
          <p:nvPr>
            <p:ph idx="1"/>
          </p:nvPr>
        </p:nvSpPr>
        <p:spPr/>
        <p:txBody>
          <a:bodyPr>
            <a:normAutofit fontScale="77500" lnSpcReduction="20000"/>
          </a:bodyPr>
          <a:lstStyle/>
          <a:p>
            <a:pPr>
              <a:lnSpc>
                <a:spcPct val="115000"/>
              </a:lnSpc>
              <a:spcAft>
                <a:spcPts val="1000"/>
              </a:spcAft>
            </a:pPr>
            <a:r>
              <a:rPr lang="ar-IQ" b="1" dirty="0">
                <a:ea typeface="Calibri"/>
              </a:rPr>
              <a:t>ثانيا":- القروض </a:t>
            </a:r>
            <a:r>
              <a:rPr lang="ar-IQ" b="1" dirty="0" smtClean="0">
                <a:ea typeface="Calibri"/>
              </a:rPr>
              <a:t>قد </a:t>
            </a:r>
            <a:r>
              <a:rPr lang="ar-IQ" b="1" dirty="0">
                <a:ea typeface="Calibri"/>
              </a:rPr>
              <a:t>يقترض صاحب المشروع بسبب وجود حاجة لتطوير فعاليات المنشأة او توسيع نشاطها الاقتصادي وقد تكون القروض قصيرة الاجل التي تسدد خلال فترة اقل من سنة , او قروض طويلة الاجل والتي يكون سدادها في فترة اكثر من سنة .</a:t>
            </a:r>
            <a:endParaRPr lang="en-US" dirty="0">
              <a:ea typeface="Calibri"/>
              <a:cs typeface="Arial"/>
            </a:endParaRPr>
          </a:p>
          <a:p>
            <a:pPr>
              <a:lnSpc>
                <a:spcPct val="115000"/>
              </a:lnSpc>
              <a:spcAft>
                <a:spcPts val="1000"/>
              </a:spcAft>
            </a:pPr>
            <a:r>
              <a:rPr lang="ar-IQ" b="1" dirty="0">
                <a:ea typeface="Calibri"/>
              </a:rPr>
              <a:t>وتكون المعالجة المحاسبية للقروض كالاتي :- </a:t>
            </a:r>
            <a:endParaRPr lang="en-US" dirty="0">
              <a:ea typeface="Calibri"/>
              <a:cs typeface="Arial"/>
            </a:endParaRPr>
          </a:p>
          <a:p>
            <a:pPr lvl="0">
              <a:lnSpc>
                <a:spcPct val="115000"/>
              </a:lnSpc>
              <a:buFont typeface="+mj-lt"/>
              <a:buAutoNum type="arabicPeriod"/>
            </a:pPr>
            <a:r>
              <a:rPr lang="ar-IQ" b="1" dirty="0">
                <a:ea typeface="Calibri"/>
              </a:rPr>
              <a:t>عند استلام القرض :-               من ح/  الصندوق او المصرف </a:t>
            </a:r>
            <a:endParaRPr lang="en-US" dirty="0">
              <a:ea typeface="Calibri"/>
              <a:cs typeface="Arial"/>
            </a:endParaRPr>
          </a:p>
          <a:p>
            <a:pPr marL="457200">
              <a:lnSpc>
                <a:spcPct val="115000"/>
              </a:lnSpc>
            </a:pPr>
            <a:r>
              <a:rPr lang="ar-IQ" b="1" dirty="0">
                <a:ea typeface="Calibri"/>
              </a:rPr>
              <a:t>                                                   الى ح/ القرض </a:t>
            </a:r>
            <a:endParaRPr lang="en-US" dirty="0">
              <a:ea typeface="Calibri"/>
              <a:cs typeface="Arial"/>
            </a:endParaRPr>
          </a:p>
          <a:p>
            <a:pPr lvl="0">
              <a:lnSpc>
                <a:spcPct val="115000"/>
              </a:lnSpc>
              <a:buFont typeface="+mj-lt"/>
              <a:buAutoNum type="arabicPeriod"/>
            </a:pPr>
            <a:r>
              <a:rPr lang="ar-IQ" b="1" dirty="0">
                <a:ea typeface="Calibri"/>
              </a:rPr>
              <a:t>عتد تسديد القرض :-                من ح/  القرض </a:t>
            </a:r>
            <a:endParaRPr lang="en-US" dirty="0">
              <a:ea typeface="Calibri"/>
              <a:cs typeface="Arial"/>
            </a:endParaRPr>
          </a:p>
          <a:p>
            <a:pPr marL="457200">
              <a:lnSpc>
                <a:spcPct val="115000"/>
              </a:lnSpc>
              <a:spcAft>
                <a:spcPts val="1000"/>
              </a:spcAft>
            </a:pPr>
            <a:r>
              <a:rPr lang="ar-IQ" b="1" dirty="0">
                <a:ea typeface="Calibri"/>
              </a:rPr>
              <a:t>                                              الى ح/ الصندوق او المصرف</a:t>
            </a:r>
            <a:endParaRPr lang="en-US" dirty="0">
              <a:ea typeface="Calibri"/>
              <a:cs typeface="Arial"/>
            </a:endParaRPr>
          </a:p>
          <a:p>
            <a:endParaRPr lang="ar-IQ" dirty="0"/>
          </a:p>
        </p:txBody>
      </p:sp>
    </p:spTree>
    <p:extLst>
      <p:ext uri="{BB962C8B-B14F-4D97-AF65-F5344CB8AC3E}">
        <p14:creationId xmlns:p14="http://schemas.microsoft.com/office/powerpoint/2010/main" val="2891889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L="342900" lvl="0" indent="-342900">
              <a:spcBef>
                <a:spcPct val="20000"/>
              </a:spcBef>
            </a:pPr>
            <a:r>
              <a:rPr lang="en-US" sz="3000" dirty="0">
                <a:solidFill>
                  <a:prstClr val="black"/>
                </a:solidFill>
                <a:ea typeface="+mn-ea"/>
                <a:cs typeface="+mn-cs"/>
              </a:rPr>
              <a:t/>
            </a:r>
            <a:br>
              <a:rPr lang="en-US" sz="3000" dirty="0">
                <a:solidFill>
                  <a:prstClr val="black"/>
                </a:solidFill>
                <a:ea typeface="+mn-ea"/>
                <a:cs typeface="+mn-cs"/>
              </a:rPr>
            </a:br>
            <a:endParaRPr lang="ar-IQ"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412776"/>
            <a:ext cx="7862871" cy="3254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3979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L="342900" lvl="0" indent="-342900">
              <a:spcBef>
                <a:spcPct val="20000"/>
              </a:spcBef>
            </a:pPr>
            <a:r>
              <a:rPr lang="en-US" sz="3000" dirty="0">
                <a:solidFill>
                  <a:prstClr val="black"/>
                </a:solidFill>
                <a:ea typeface="+mn-ea"/>
                <a:cs typeface="+mn-cs"/>
              </a:rPr>
              <a:t/>
            </a:r>
            <a:br>
              <a:rPr lang="en-US" sz="3000" dirty="0">
                <a:solidFill>
                  <a:prstClr val="black"/>
                </a:solidFill>
                <a:ea typeface="+mn-ea"/>
                <a:cs typeface="+mn-cs"/>
              </a:rPr>
            </a:br>
            <a:endParaRPr lang="ar-IQ" dirty="0"/>
          </a:p>
        </p:txBody>
      </p:sp>
      <p:sp>
        <p:nvSpPr>
          <p:cNvPr id="3" name="عنصر نائب للمحتوى 2"/>
          <p:cNvSpPr>
            <a:spLocks noGrp="1"/>
          </p:cNvSpPr>
          <p:nvPr>
            <p:ph idx="1"/>
          </p:nvPr>
        </p:nvSpPr>
        <p:spPr/>
        <p:txBody>
          <a:bodyPr>
            <a:normAutofit fontScale="77500" lnSpcReduction="20000"/>
          </a:bodyPr>
          <a:lstStyle/>
          <a:p>
            <a:pPr>
              <a:lnSpc>
                <a:spcPct val="115000"/>
              </a:lnSpc>
              <a:spcAft>
                <a:spcPts val="1000"/>
              </a:spcAft>
            </a:pPr>
            <a:r>
              <a:rPr lang="ar-IQ" b="1" dirty="0">
                <a:ea typeface="Calibri"/>
              </a:rPr>
              <a:t>ب- او تسديد الفائدة عند تسديد القرض , ويكون القيد المحاسبي            من مذكورين </a:t>
            </a:r>
            <a:endParaRPr lang="en-US" dirty="0" smtClean="0">
              <a:ea typeface="Calibri"/>
              <a:cs typeface="Arial"/>
            </a:endParaRPr>
          </a:p>
          <a:p>
            <a:pPr>
              <a:lnSpc>
                <a:spcPct val="115000"/>
              </a:lnSpc>
              <a:spcAft>
                <a:spcPts val="1000"/>
              </a:spcAft>
            </a:pPr>
            <a:r>
              <a:rPr lang="ar-IQ" b="1" dirty="0" smtClean="0">
                <a:ea typeface="Calibri"/>
              </a:rPr>
              <a:t>                                                                                    </a:t>
            </a:r>
            <a:r>
              <a:rPr lang="ar-IQ" b="1" dirty="0">
                <a:ea typeface="Calibri"/>
              </a:rPr>
              <a:t>ح/  القرض </a:t>
            </a:r>
            <a:endParaRPr lang="en-US" dirty="0">
              <a:ea typeface="Calibri"/>
              <a:cs typeface="Arial"/>
            </a:endParaRPr>
          </a:p>
          <a:p>
            <a:pPr>
              <a:lnSpc>
                <a:spcPct val="115000"/>
              </a:lnSpc>
              <a:spcAft>
                <a:spcPts val="1000"/>
              </a:spcAft>
            </a:pPr>
            <a:r>
              <a:rPr lang="ar-IQ" b="1" dirty="0" smtClean="0">
                <a:ea typeface="Calibri"/>
              </a:rPr>
              <a:t>                                                                                       </a:t>
            </a:r>
            <a:r>
              <a:rPr lang="ar-IQ" b="1" dirty="0">
                <a:ea typeface="Calibri"/>
              </a:rPr>
              <a:t>ح/ الفائدة </a:t>
            </a:r>
            <a:endParaRPr lang="en-US" dirty="0">
              <a:ea typeface="Calibri"/>
              <a:cs typeface="Arial"/>
            </a:endParaRPr>
          </a:p>
          <a:p>
            <a:pPr>
              <a:lnSpc>
                <a:spcPct val="115000"/>
              </a:lnSpc>
              <a:spcAft>
                <a:spcPts val="1000"/>
              </a:spcAft>
            </a:pPr>
            <a:r>
              <a:rPr lang="ar-IQ" b="1" dirty="0">
                <a:ea typeface="Calibri"/>
              </a:rPr>
              <a:t>                                                                                              الى ح/ الصندوق او المصرف </a:t>
            </a:r>
            <a:endParaRPr lang="en-US" dirty="0">
              <a:ea typeface="Calibri"/>
              <a:cs typeface="Arial"/>
            </a:endParaRPr>
          </a:p>
          <a:p>
            <a:pPr>
              <a:lnSpc>
                <a:spcPct val="115000"/>
              </a:lnSpc>
              <a:spcAft>
                <a:spcPts val="1000"/>
              </a:spcAft>
            </a:pPr>
            <a:r>
              <a:rPr lang="ar-IQ" b="1" dirty="0">
                <a:ea typeface="Calibri"/>
              </a:rPr>
              <a:t>                                                                                  </a:t>
            </a:r>
            <a:endParaRPr lang="en-US" dirty="0">
              <a:ea typeface="Calibri"/>
              <a:cs typeface="Arial"/>
            </a:endParaRPr>
          </a:p>
          <a:p>
            <a:endParaRPr lang="ar-IQ" dirty="0"/>
          </a:p>
        </p:txBody>
      </p:sp>
    </p:spTree>
    <p:extLst>
      <p:ext uri="{BB962C8B-B14F-4D97-AF65-F5344CB8AC3E}">
        <p14:creationId xmlns:p14="http://schemas.microsoft.com/office/powerpoint/2010/main" val="127975120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TotalTime>
  <Words>349</Words>
  <Application>Microsoft Office PowerPoint</Application>
  <PresentationFormat>عرض على الشاشة (3:4)‏</PresentationFormat>
  <Paragraphs>53</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نسق Office</vt:lpstr>
      <vt:lpstr>كلية الادارة والاقتصاد  جامعة ديالى  المادة :- مبادى المحاسبة                              المرحلة الاولى لقسم الاحصاء </vt:lpstr>
      <vt:lpstr>المحاضرة الخامسة  العمليات التمويلية         </vt:lpstr>
      <vt:lpstr>عرض تقديمي في PowerPoint</vt:lpstr>
      <vt:lpstr>عرض تقديمي في PowerPoint</vt:lpstr>
      <vt:lpstr>عرض تقديمي في PowerPoint</vt:lpstr>
      <vt:lpstr>عرض تقديمي في PowerPoint</vt:lpstr>
      <vt:lpstr> ثانيا":- القروض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الادارة والاقتصاد  جامعة ديالى  المادة :- مبادى المحاسبة                              المرحلة الاولى لقسم الاحصاء </dc:title>
  <dc:creator>hp</dc:creator>
  <cp:lastModifiedBy>DR.Ahmed Saker 2O11</cp:lastModifiedBy>
  <cp:revision>18</cp:revision>
  <dcterms:created xsi:type="dcterms:W3CDTF">2018-12-18T06:49:02Z</dcterms:created>
  <dcterms:modified xsi:type="dcterms:W3CDTF">2019-04-06T21:47:44Z</dcterms:modified>
</cp:coreProperties>
</file>